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7" r:id="rId12"/>
    <p:sldId id="265" r:id="rId13"/>
    <p:sldId id="266" r:id="rId14"/>
    <p:sldId id="267" r:id="rId15"/>
    <p:sldId id="268" r:id="rId16"/>
    <p:sldId id="302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03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304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05" r:id="rId41"/>
    <p:sldId id="290" r:id="rId42"/>
    <p:sldId id="291" r:id="rId43"/>
    <p:sldId id="292" r:id="rId44"/>
    <p:sldId id="308" r:id="rId45"/>
    <p:sldId id="293" r:id="rId46"/>
    <p:sldId id="295" r:id="rId47"/>
    <p:sldId id="296" r:id="rId48"/>
    <p:sldId id="306" r:id="rId49"/>
    <p:sldId id="297" r:id="rId50"/>
    <p:sldId id="298" r:id="rId51"/>
    <p:sldId id="299" r:id="rId52"/>
    <p:sldId id="300" r:id="rId53"/>
    <p:sldId id="30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C1DE"/>
    <a:srgbClr val="274D6A"/>
    <a:srgbClr val="245855"/>
    <a:srgbClr val="92CFEB"/>
    <a:srgbClr val="6DB0DE"/>
    <a:srgbClr val="204C59"/>
    <a:srgbClr val="DBE2D7"/>
    <a:srgbClr val="2D5F65"/>
    <a:srgbClr val="105990"/>
    <a:srgbClr val="9FC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8" d="100"/>
          <a:sy n="68" d="100"/>
        </p:scale>
        <p:origin x="-1576" y="-1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0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0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8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2D5F65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2D5F65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7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6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2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1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4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9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2D5F6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2D5F65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274D6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851919"/>
            <a:ext cx="8423211" cy="1251625"/>
          </a:xfrm>
          <a:prstGeom prst="rect">
            <a:avLst/>
          </a:prstGeom>
          <a:solidFill>
            <a:srgbClr val="5CC1D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High Frequency Words Vol. 4</a:t>
            </a:r>
          </a:p>
          <a:p>
            <a:pPr algn="ctr">
              <a:lnSpc>
                <a:spcPct val="50000"/>
              </a:lnSpc>
            </a:pP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Thursday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Thursdays, we will take a few minutes to review the words. </a:t>
            </a:r>
          </a:p>
          <a:p>
            <a:r>
              <a:rPr lang="en-US" dirty="0" smtClean="0"/>
              <a:t>During this time, you’ll look over all of the work from the week and write a brief reflection about what you learned. </a:t>
            </a:r>
            <a:endParaRPr lang="en-US" dirty="0"/>
          </a:p>
          <a:p>
            <a:r>
              <a:rPr lang="en-US" dirty="0" smtClean="0"/>
              <a:t>Your reflection should be at least three sentences long and contain some of the vocabulary 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0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Reflect/Journal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vocabulary journal/reflection should be at least three sentences long. You can use these questions to help get you started. 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/>
              <a:t>What did </a:t>
            </a:r>
            <a:r>
              <a:rPr lang="en-US" sz="2400" dirty="0" smtClean="0"/>
              <a:t>you learn </a:t>
            </a:r>
            <a:r>
              <a:rPr lang="en-US" sz="2400" dirty="0"/>
              <a:t>about the words?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word did </a:t>
            </a:r>
            <a:r>
              <a:rPr lang="en-US" sz="2400" dirty="0" smtClean="0"/>
              <a:t>you not </a:t>
            </a:r>
            <a:r>
              <a:rPr lang="en-US" sz="2400" dirty="0"/>
              <a:t>know prior to this week?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do these words relate to one another?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will knowing these words help </a:t>
            </a:r>
            <a:r>
              <a:rPr lang="en-US" sz="2400" dirty="0" smtClean="0"/>
              <a:t>you succeed </a:t>
            </a:r>
            <a:r>
              <a:rPr lang="en-US" sz="2400" dirty="0"/>
              <a:t>in an academic setting?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Friday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Fridays, we will take a quick test on five vocabulary words from the week. </a:t>
            </a:r>
          </a:p>
          <a:p>
            <a:r>
              <a:rPr lang="en-US" dirty="0" smtClean="0"/>
              <a:t>After the test, you’ll record your score and write down the words you still need to study.</a:t>
            </a:r>
            <a:endParaRPr lang="en-US" dirty="0"/>
          </a:p>
          <a:p>
            <a:r>
              <a:rPr lang="en-US" dirty="0" smtClean="0"/>
              <a:t>As we continue with new words, make sure you go back and revisit the words you still need to learn.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274D6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851919"/>
            <a:ext cx="8423211" cy="1171603"/>
          </a:xfrm>
          <a:prstGeom prst="rect">
            <a:avLst/>
          </a:prstGeom>
          <a:solidFill>
            <a:srgbClr val="5CC1D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4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74D6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#1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5CC1D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4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1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Predominant</a:t>
            </a:r>
          </a:p>
          <a:p>
            <a:r>
              <a:rPr lang="en-US" dirty="0" smtClean="0"/>
              <a:t>Presume</a:t>
            </a:r>
          </a:p>
          <a:p>
            <a:r>
              <a:rPr lang="en-US" dirty="0" smtClean="0"/>
              <a:t>Previous</a:t>
            </a:r>
          </a:p>
          <a:p>
            <a:r>
              <a:rPr lang="en-US" dirty="0" smtClean="0"/>
              <a:t>Primary</a:t>
            </a:r>
          </a:p>
          <a:p>
            <a:r>
              <a:rPr lang="en-US" dirty="0" smtClean="0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Predominant</a:t>
            </a:r>
          </a:p>
          <a:p>
            <a:pPr marL="919163" indent="-349250"/>
            <a:r>
              <a:rPr lang="en-US" dirty="0" smtClean="0"/>
              <a:t>Presume</a:t>
            </a:r>
          </a:p>
          <a:p>
            <a:pPr marL="919163" indent="-349250"/>
            <a:r>
              <a:rPr lang="en-US" dirty="0" smtClean="0"/>
              <a:t>Previous</a:t>
            </a:r>
          </a:p>
          <a:p>
            <a:pPr marL="919163" indent="-349250"/>
            <a:r>
              <a:rPr lang="en-US" dirty="0" smtClean="0"/>
              <a:t>Primary</a:t>
            </a:r>
          </a:p>
          <a:p>
            <a:pPr marL="919163" indent="-349250"/>
            <a:r>
              <a:rPr lang="en-US" dirty="0" smtClean="0"/>
              <a:t>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0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Predominant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present as the strongest or main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7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Presume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suppose that something is the case on the basis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3440873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Previous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existing or occurring before in time or order</a:t>
            </a:r>
          </a:p>
        </p:txBody>
      </p:sp>
    </p:spTree>
    <p:extLst>
      <p:ext uri="{BB962C8B-B14F-4D97-AF65-F5344CB8AC3E}">
        <p14:creationId xmlns:p14="http://schemas.microsoft.com/office/powerpoint/2010/main" val="353201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Academic vocabulary </a:t>
            </a:r>
            <a:r>
              <a:rPr lang="en-US" dirty="0" smtClean="0"/>
              <a:t>refers to words that you will likely encounter in an academic setting.</a:t>
            </a:r>
          </a:p>
          <a:p>
            <a:endParaRPr lang="en-US" dirty="0" smtClean="0"/>
          </a:p>
          <a:p>
            <a:r>
              <a:rPr lang="en-US" b="1" dirty="0" smtClean="0"/>
              <a:t>Academic vocabulary </a:t>
            </a:r>
            <a:r>
              <a:rPr lang="en-US" dirty="0" smtClean="0"/>
              <a:t>shows up in text books, standardized tests, and in instructions for school assignments.</a:t>
            </a:r>
          </a:p>
          <a:p>
            <a:endParaRPr lang="en-US" dirty="0" smtClean="0"/>
          </a:p>
          <a:p>
            <a:r>
              <a:rPr lang="en-US" dirty="0" smtClean="0"/>
              <a:t>The more </a:t>
            </a:r>
            <a:r>
              <a:rPr lang="en-US" b="1" dirty="0" smtClean="0"/>
              <a:t>academic vocabulary </a:t>
            </a:r>
            <a:r>
              <a:rPr lang="en-US" dirty="0" smtClean="0"/>
              <a:t>you know, the more likely you are to be successful in school!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Primary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of chief importance; principal</a:t>
            </a:r>
          </a:p>
        </p:txBody>
      </p:sp>
    </p:spTree>
    <p:extLst>
      <p:ext uri="{BB962C8B-B14F-4D97-AF65-F5344CB8AC3E}">
        <p14:creationId xmlns:p14="http://schemas.microsoft.com/office/powerpoint/2010/main" val="224391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Process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systematic series of actions directed to some end</a:t>
            </a:r>
          </a:p>
        </p:txBody>
      </p:sp>
    </p:spTree>
    <p:extLst>
      <p:ext uri="{BB962C8B-B14F-4D97-AF65-F5344CB8AC3E}">
        <p14:creationId xmlns:p14="http://schemas.microsoft.com/office/powerpoint/2010/main" val="45059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74D6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#2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5CC1D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4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2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0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Qualitative</a:t>
            </a:r>
          </a:p>
          <a:p>
            <a:r>
              <a:rPr lang="en-US" dirty="0" smtClean="0"/>
              <a:t>Quantitative</a:t>
            </a:r>
          </a:p>
          <a:p>
            <a:r>
              <a:rPr lang="en-US" dirty="0" smtClean="0"/>
              <a:t>Reinforce</a:t>
            </a:r>
          </a:p>
          <a:p>
            <a:r>
              <a:rPr lang="en-US" dirty="0" smtClean="0"/>
              <a:t>Relevant</a:t>
            </a:r>
          </a:p>
          <a:p>
            <a:r>
              <a:rPr lang="en-US" dirty="0" smtClean="0"/>
              <a:t>Require</a:t>
            </a:r>
          </a:p>
        </p:txBody>
      </p:sp>
    </p:spTree>
    <p:extLst>
      <p:ext uri="{BB962C8B-B14F-4D97-AF65-F5344CB8AC3E}">
        <p14:creationId xmlns:p14="http://schemas.microsoft.com/office/powerpoint/2010/main" val="65447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Qualitative</a:t>
            </a:r>
          </a:p>
          <a:p>
            <a:pPr marL="919163" indent="-349250"/>
            <a:r>
              <a:rPr lang="en-US" dirty="0" smtClean="0"/>
              <a:t>Quantitative</a:t>
            </a:r>
          </a:p>
          <a:p>
            <a:pPr marL="919163" indent="-349250"/>
            <a:r>
              <a:rPr lang="en-US" dirty="0" smtClean="0"/>
              <a:t>Reinforce</a:t>
            </a:r>
          </a:p>
          <a:p>
            <a:pPr marL="919163" indent="-349250"/>
            <a:r>
              <a:rPr lang="en-US" dirty="0" smtClean="0"/>
              <a:t>Relevant</a:t>
            </a:r>
          </a:p>
          <a:p>
            <a:pPr marL="919163" indent="-349250"/>
            <a:r>
              <a:rPr lang="en-US" dirty="0" smtClean="0"/>
              <a:t>Require</a:t>
            </a:r>
          </a:p>
        </p:txBody>
      </p:sp>
    </p:spTree>
    <p:extLst>
      <p:ext uri="{BB962C8B-B14F-4D97-AF65-F5344CB8AC3E}">
        <p14:creationId xmlns:p14="http://schemas.microsoft.com/office/powerpoint/2010/main" val="1083023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Qualitative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relating to, measuring, or measured by the quality of something rather than its quantity</a:t>
            </a:r>
          </a:p>
        </p:txBody>
      </p:sp>
    </p:spTree>
    <p:extLst>
      <p:ext uri="{BB962C8B-B14F-4D97-AF65-F5344CB8AC3E}">
        <p14:creationId xmlns:p14="http://schemas.microsoft.com/office/powerpoint/2010/main" val="2876251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Quantitative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relating to, measuring, or measured by the quantity of something rather than its quality</a:t>
            </a:r>
          </a:p>
        </p:txBody>
      </p:sp>
    </p:spTree>
    <p:extLst>
      <p:ext uri="{BB962C8B-B14F-4D97-AF65-F5344CB8AC3E}">
        <p14:creationId xmlns:p14="http://schemas.microsoft.com/office/powerpoint/2010/main" val="4095691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Reinforce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strengthen or support, especially with additional personnel or material</a:t>
            </a:r>
          </a:p>
        </p:txBody>
      </p:sp>
    </p:spTree>
    <p:extLst>
      <p:ext uri="{BB962C8B-B14F-4D97-AF65-F5344CB8AC3E}">
        <p14:creationId xmlns:p14="http://schemas.microsoft.com/office/powerpoint/2010/main" val="1799595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Relevant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closely connected or appropriate to the matter at hand</a:t>
            </a:r>
          </a:p>
        </p:txBody>
      </p:sp>
    </p:spTree>
    <p:extLst>
      <p:ext uri="{BB962C8B-B14F-4D97-AF65-F5344CB8AC3E}">
        <p14:creationId xmlns:p14="http://schemas.microsoft.com/office/powerpoint/2010/main" val="1085149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Require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need for a particular purpose</a:t>
            </a:r>
          </a:p>
        </p:txBody>
      </p:sp>
    </p:spTree>
    <p:extLst>
      <p:ext uri="{BB962C8B-B14F-4D97-AF65-F5344CB8AC3E}">
        <p14:creationId xmlns:p14="http://schemas.microsoft.com/office/powerpoint/2010/main" val="133360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Academic Vocabulary words you’ll encounter in this unit are high-frequency vocabulary words that appear frequently in academic 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29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74D6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#3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5CC1D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4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3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0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</a:p>
          <a:p>
            <a:r>
              <a:rPr lang="en-US" dirty="0" smtClean="0"/>
              <a:t>Resource</a:t>
            </a:r>
          </a:p>
          <a:p>
            <a:r>
              <a:rPr lang="en-US" dirty="0" smtClean="0"/>
              <a:t>Respond</a:t>
            </a:r>
          </a:p>
          <a:p>
            <a:r>
              <a:rPr lang="en-US" dirty="0" smtClean="0"/>
              <a:t>Rigid</a:t>
            </a:r>
          </a:p>
          <a:p>
            <a:r>
              <a:rPr lang="en-US" dirty="0" smtClean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3388307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Research</a:t>
            </a:r>
          </a:p>
          <a:p>
            <a:pPr marL="919163" indent="-349250"/>
            <a:r>
              <a:rPr lang="en-US" dirty="0" smtClean="0"/>
              <a:t>Resource</a:t>
            </a:r>
          </a:p>
          <a:p>
            <a:pPr marL="919163" indent="-349250"/>
            <a:r>
              <a:rPr lang="en-US" dirty="0" smtClean="0"/>
              <a:t>Respond</a:t>
            </a:r>
          </a:p>
          <a:p>
            <a:pPr marL="919163" indent="-349250"/>
            <a:r>
              <a:rPr lang="en-US" dirty="0" smtClean="0"/>
              <a:t>Rigid</a:t>
            </a:r>
          </a:p>
          <a:p>
            <a:pPr marL="919163" indent="-349250"/>
            <a:r>
              <a:rPr lang="en-US" dirty="0" smtClean="0"/>
              <a:t>Significant</a:t>
            </a:r>
          </a:p>
          <a:p>
            <a:pPr marL="919163" indent="-3492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4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Research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the systematic investigation into and study of materials and sources in order to establish facts and reach new conclusions</a:t>
            </a:r>
          </a:p>
        </p:txBody>
      </p:sp>
    </p:spTree>
    <p:extLst>
      <p:ext uri="{BB962C8B-B14F-4D97-AF65-F5344CB8AC3E}">
        <p14:creationId xmlns:p14="http://schemas.microsoft.com/office/powerpoint/2010/main" val="3588205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Resource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source of supply or support</a:t>
            </a:r>
          </a:p>
        </p:txBody>
      </p:sp>
    </p:spTree>
    <p:extLst>
      <p:ext uri="{BB962C8B-B14F-4D97-AF65-F5344CB8AC3E}">
        <p14:creationId xmlns:p14="http://schemas.microsoft.com/office/powerpoint/2010/main" val="128148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Respond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to reply or answer in words</a:t>
            </a:r>
          </a:p>
        </p:txBody>
      </p:sp>
    </p:spTree>
    <p:extLst>
      <p:ext uri="{BB962C8B-B14F-4D97-AF65-F5344CB8AC3E}">
        <p14:creationId xmlns:p14="http://schemas.microsoft.com/office/powerpoint/2010/main" val="31034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Rigid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firmly fixed or set</a:t>
            </a:r>
          </a:p>
        </p:txBody>
      </p:sp>
    </p:spTree>
    <p:extLst>
      <p:ext uri="{BB962C8B-B14F-4D97-AF65-F5344CB8AC3E}">
        <p14:creationId xmlns:p14="http://schemas.microsoft.com/office/powerpoint/2010/main" val="3289540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Significant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1226025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74D6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#4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5CC1D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4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38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69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</a:t>
            </a:r>
          </a:p>
          <a:p>
            <a:r>
              <a:rPr lang="en-US" dirty="0" smtClean="0"/>
              <a:t>Source</a:t>
            </a:r>
          </a:p>
          <a:p>
            <a:r>
              <a:rPr lang="en-US" dirty="0" smtClean="0"/>
              <a:t>Specific</a:t>
            </a:r>
          </a:p>
          <a:p>
            <a:r>
              <a:rPr lang="en-US" dirty="0" smtClean="0"/>
              <a:t>Structure</a:t>
            </a:r>
          </a:p>
          <a:p>
            <a:r>
              <a:rPr lang="en-US" dirty="0" smtClean="0"/>
              <a:t>Survey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5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Focus on Five at a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learn 25 new academic vocabulary terms during this unit. </a:t>
            </a:r>
          </a:p>
          <a:p>
            <a:endParaRPr lang="en-US" dirty="0"/>
          </a:p>
          <a:p>
            <a:r>
              <a:rPr lang="en-US" dirty="0" smtClean="0"/>
              <a:t>However, we will only focus on five words at a time.</a:t>
            </a:r>
          </a:p>
          <a:p>
            <a:endParaRPr lang="en-US" dirty="0"/>
          </a:p>
          <a:p>
            <a:r>
              <a:rPr lang="en-US" dirty="0" smtClean="0"/>
              <a:t>Each week we will have five new words to learn.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8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Similar</a:t>
            </a:r>
          </a:p>
          <a:p>
            <a:pPr marL="919163" indent="-349250"/>
            <a:r>
              <a:rPr lang="en-US" dirty="0" smtClean="0"/>
              <a:t>Source</a:t>
            </a:r>
          </a:p>
          <a:p>
            <a:pPr marL="919163" indent="-349250"/>
            <a:r>
              <a:rPr lang="en-US" dirty="0" smtClean="0"/>
              <a:t>Specific</a:t>
            </a:r>
          </a:p>
          <a:p>
            <a:pPr marL="919163" indent="-349250"/>
            <a:r>
              <a:rPr lang="en-US" dirty="0" smtClean="0"/>
              <a:t>Structure</a:t>
            </a:r>
          </a:p>
          <a:p>
            <a:pPr marL="919163" indent="-349250"/>
            <a:r>
              <a:rPr lang="en-US" dirty="0" smtClean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50481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Similar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having a likeness or resemblance, especially in a general way</a:t>
            </a:r>
          </a:p>
        </p:txBody>
      </p:sp>
    </p:spTree>
    <p:extLst>
      <p:ext uri="{BB962C8B-B14F-4D97-AF65-F5344CB8AC3E}">
        <p14:creationId xmlns:p14="http://schemas.microsoft.com/office/powerpoint/2010/main" val="175856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Source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" lvl="0" indent="0" algn="ctr">
              <a:buNone/>
            </a:pPr>
            <a:r>
              <a:rPr lang="en-US" sz="5400" dirty="0"/>
              <a:t>the place from which something comes, arises, or is obtained</a:t>
            </a:r>
          </a:p>
        </p:txBody>
      </p:sp>
    </p:spTree>
    <p:extLst>
      <p:ext uri="{BB962C8B-B14F-4D97-AF65-F5344CB8AC3E}">
        <p14:creationId xmlns:p14="http://schemas.microsoft.com/office/powerpoint/2010/main" val="65938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Specific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specified, precise, or particular</a:t>
            </a:r>
          </a:p>
        </p:txBody>
      </p:sp>
    </p:spTree>
    <p:extLst>
      <p:ext uri="{BB962C8B-B14F-4D97-AF65-F5344CB8AC3E}">
        <p14:creationId xmlns:p14="http://schemas.microsoft.com/office/powerpoint/2010/main" val="1555644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Structure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" lvl="0" indent="0" algn="ctr">
              <a:buNone/>
            </a:pPr>
            <a:r>
              <a:rPr lang="en-US" sz="5400" dirty="0"/>
              <a:t>to construct or build a framework for</a:t>
            </a:r>
          </a:p>
        </p:txBody>
      </p:sp>
    </p:spTree>
    <p:extLst>
      <p:ext uri="{BB962C8B-B14F-4D97-AF65-F5344CB8AC3E}">
        <p14:creationId xmlns:p14="http://schemas.microsoft.com/office/powerpoint/2010/main" val="3844441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Survey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take a general or comprehensive view</a:t>
            </a:r>
          </a:p>
        </p:txBody>
      </p:sp>
    </p:spTree>
    <p:extLst>
      <p:ext uri="{BB962C8B-B14F-4D97-AF65-F5344CB8AC3E}">
        <p14:creationId xmlns:p14="http://schemas.microsoft.com/office/powerpoint/2010/main" val="3010364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74D6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#5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5CC1D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4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841997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lide4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6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</a:t>
            </a:r>
          </a:p>
          <a:p>
            <a:r>
              <a:rPr lang="en-US" dirty="0" smtClean="0"/>
              <a:t>Theory</a:t>
            </a:r>
          </a:p>
          <a:p>
            <a:r>
              <a:rPr lang="en-US" dirty="0" smtClean="0"/>
              <a:t>Unify</a:t>
            </a:r>
          </a:p>
          <a:p>
            <a:r>
              <a:rPr lang="en-US" dirty="0" smtClean="0"/>
              <a:t>Utilize</a:t>
            </a:r>
          </a:p>
          <a:p>
            <a:r>
              <a:rPr lang="en-US" dirty="0" smtClean="0"/>
              <a:t>Vary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8892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Text</a:t>
            </a:r>
          </a:p>
          <a:p>
            <a:pPr marL="919163" indent="-349250"/>
            <a:r>
              <a:rPr lang="en-US" dirty="0" smtClean="0"/>
              <a:t>Theory</a:t>
            </a:r>
          </a:p>
          <a:p>
            <a:pPr marL="919163" indent="-349250"/>
            <a:r>
              <a:rPr lang="en-US" dirty="0" smtClean="0"/>
              <a:t>Unify</a:t>
            </a:r>
          </a:p>
          <a:p>
            <a:pPr marL="919163" indent="-349250"/>
            <a:r>
              <a:rPr lang="en-US" dirty="0" smtClean="0"/>
              <a:t>Utilize</a:t>
            </a:r>
          </a:p>
          <a:p>
            <a:pPr marL="919163" indent="-349250"/>
            <a:r>
              <a:rPr lang="en-US" dirty="0" smtClean="0"/>
              <a:t>Vary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55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Text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the main body of </a:t>
            </a:r>
            <a:endParaRPr lang="en-US" sz="5400" dirty="0" smtClean="0"/>
          </a:p>
          <a:p>
            <a:pPr marL="0" lvl="0" indent="0" algn="ctr">
              <a:buNone/>
            </a:pPr>
            <a:r>
              <a:rPr lang="en-US" sz="5400" dirty="0" smtClean="0"/>
              <a:t>matter</a:t>
            </a:r>
            <a:r>
              <a:rPr lang="en-US" sz="5400" dirty="0"/>
              <a:t> in a manuscript, book, newspaper, </a:t>
            </a:r>
            <a:r>
              <a:rPr lang="en-US" sz="5400" dirty="0" smtClean="0"/>
              <a:t>etc.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0928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Our Week in Academic Vocabulary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Monday</a:t>
            </a:r>
            <a:r>
              <a:rPr lang="en-US" dirty="0"/>
              <a:t>:</a:t>
            </a:r>
            <a:r>
              <a:rPr lang="en-US" dirty="0" smtClean="0"/>
              <a:t> Introduce the words.</a:t>
            </a:r>
          </a:p>
          <a:p>
            <a:r>
              <a:rPr lang="en-US" b="1" dirty="0" smtClean="0"/>
              <a:t>Tuesday</a:t>
            </a:r>
            <a:r>
              <a:rPr lang="en-US" dirty="0"/>
              <a:t>:</a:t>
            </a:r>
            <a:r>
              <a:rPr lang="en-US" dirty="0" smtClean="0"/>
              <a:t> Draw it out. </a:t>
            </a:r>
          </a:p>
          <a:p>
            <a:r>
              <a:rPr lang="en-US" b="1" dirty="0" smtClean="0"/>
              <a:t>Wednesday</a:t>
            </a:r>
            <a:r>
              <a:rPr lang="en-US" dirty="0"/>
              <a:t>:</a:t>
            </a:r>
            <a:r>
              <a:rPr lang="en-US" dirty="0" smtClean="0"/>
              <a:t> Word Web Wednesday! </a:t>
            </a:r>
          </a:p>
          <a:p>
            <a:r>
              <a:rPr lang="en-US" b="1" dirty="0" smtClean="0"/>
              <a:t>Thursday</a:t>
            </a:r>
            <a:r>
              <a:rPr lang="en-US" dirty="0"/>
              <a:t>:</a:t>
            </a:r>
            <a:r>
              <a:rPr lang="en-US" dirty="0" smtClean="0"/>
              <a:t> Reflect about the words.</a:t>
            </a:r>
          </a:p>
          <a:p>
            <a:r>
              <a:rPr lang="en-US" b="1" dirty="0" smtClean="0"/>
              <a:t>Friday</a:t>
            </a:r>
            <a:r>
              <a:rPr lang="en-US" dirty="0"/>
              <a:t>:</a:t>
            </a:r>
            <a:r>
              <a:rPr lang="en-US" dirty="0" smtClean="0"/>
              <a:t> Quiz time!</a:t>
            </a:r>
          </a:p>
          <a:p>
            <a:r>
              <a:rPr lang="en-US" b="1" dirty="0" smtClean="0"/>
              <a:t>End of the unit</a:t>
            </a:r>
            <a:r>
              <a:rPr lang="en-US" dirty="0" smtClean="0"/>
              <a:t>: We will review </a:t>
            </a:r>
            <a:r>
              <a:rPr lang="en-US" b="1" dirty="0" smtClean="0"/>
              <a:t>ALL 25 </a:t>
            </a:r>
            <a:r>
              <a:rPr lang="en-US" dirty="0" smtClean="0"/>
              <a:t>of the academic words you’ve learned.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73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Theory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supposition or a system of ideas intended to explain something, especially one based on general principles independent of the thing to be explained</a:t>
            </a:r>
          </a:p>
        </p:txBody>
      </p:sp>
    </p:spTree>
    <p:extLst>
      <p:ext uri="{BB962C8B-B14F-4D97-AF65-F5344CB8AC3E}">
        <p14:creationId xmlns:p14="http://schemas.microsoft.com/office/powerpoint/2010/main" val="2121755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Unify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make or become united, uniform, or whole</a:t>
            </a:r>
          </a:p>
        </p:txBody>
      </p:sp>
    </p:spTree>
    <p:extLst>
      <p:ext uri="{BB962C8B-B14F-4D97-AF65-F5344CB8AC3E}">
        <p14:creationId xmlns:p14="http://schemas.microsoft.com/office/powerpoint/2010/main" val="188352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Utilize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make practical and effective use of</a:t>
            </a:r>
          </a:p>
        </p:txBody>
      </p:sp>
    </p:spTree>
    <p:extLst>
      <p:ext uri="{BB962C8B-B14F-4D97-AF65-F5344CB8AC3E}">
        <p14:creationId xmlns:p14="http://schemas.microsoft.com/office/powerpoint/2010/main" val="1768191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Vary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differ in size, amount, degree, or nature from something else of the same general </a:t>
            </a:r>
            <a:r>
              <a:rPr lang="en-US" sz="5400" dirty="0" smtClean="0"/>
              <a:t>class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2160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Mondays, we will take a quick pretest on five new vocabulary words. </a:t>
            </a:r>
          </a:p>
          <a:p>
            <a:r>
              <a:rPr lang="en-US" dirty="0" smtClean="0"/>
              <a:t>Then, we will go over each word. </a:t>
            </a:r>
            <a:endParaRPr lang="en-US" dirty="0"/>
          </a:p>
          <a:p>
            <a:r>
              <a:rPr lang="en-US" dirty="0" smtClean="0"/>
              <a:t>You’ll write the words and their definitions on your weekly handout.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Tuesday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Tuesdays, we will take a few minutes to review the words. </a:t>
            </a:r>
          </a:p>
          <a:p>
            <a:r>
              <a:rPr lang="en-US" dirty="0" smtClean="0"/>
              <a:t>During this time, you’ll draw a quick visual representation for each word. </a:t>
            </a:r>
            <a:endParaRPr lang="en-US" dirty="0"/>
          </a:p>
          <a:p>
            <a:r>
              <a:rPr lang="en-US" dirty="0" smtClean="0"/>
              <a:t>The drawings do not need to be perfect. Anything that helps you associate the word to the definition will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Wednesday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Wednesdays, we will take a few minutes to review the words. </a:t>
            </a:r>
          </a:p>
          <a:p>
            <a:r>
              <a:rPr lang="en-US" dirty="0" smtClean="0"/>
              <a:t>During this time, you’ll create a word web for each word. </a:t>
            </a:r>
            <a:endParaRPr lang="en-US" dirty="0"/>
          </a:p>
          <a:p>
            <a:r>
              <a:rPr lang="en-US" dirty="0" smtClean="0"/>
              <a:t>A word web is a graphic representation containing words. You’ll write words that have similar meanings and words that are associated with the vocabulary term on your paper.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1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933" y="642367"/>
            <a:ext cx="7970663" cy="554771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E46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932" y="642367"/>
            <a:ext cx="797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Lemon/Milk"/>
                <a:cs typeface="Lemon/Milk"/>
              </a:rPr>
              <a:t>Word Web Example</a:t>
            </a:r>
            <a:endParaRPr lang="en-US" sz="3600" dirty="0"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8785" y="3092366"/>
            <a:ext cx="3868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Lemon/Milk light"/>
                <a:cs typeface="Lemon/Milk light"/>
              </a:rPr>
              <a:t>vocabulary</a:t>
            </a:r>
            <a:endParaRPr lang="en-US" sz="4400" dirty="0">
              <a:latin typeface="Lemon/Milk light"/>
              <a:cs typeface="Lemon/Milk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85296" y="2511072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08716" y="3992004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85296" y="4144404"/>
            <a:ext cx="583932" cy="4388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167845" y="2562169"/>
            <a:ext cx="510939" cy="5009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7262" y="4803155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words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3401" y="445918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terms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7262" y="212330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538" y="2119459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language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125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6696</TotalTime>
  <Words>996</Words>
  <Application>Microsoft Macintosh PowerPoint</Application>
  <PresentationFormat>On-screen Show (4:3)</PresentationFormat>
  <Paragraphs>185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About Academic Vocabulary</vt:lpstr>
      <vt:lpstr>About Academic Vocabulary</vt:lpstr>
      <vt:lpstr>Focus on Five at a Time</vt:lpstr>
      <vt:lpstr>Our Week in Academic Vocabulary</vt:lpstr>
      <vt:lpstr>Monday</vt:lpstr>
      <vt:lpstr>Tuesday</vt:lpstr>
      <vt:lpstr>Wednesday</vt:lpstr>
      <vt:lpstr>PowerPoint Presentation</vt:lpstr>
      <vt:lpstr>Thursday</vt:lpstr>
      <vt:lpstr>Reflect/Journal</vt:lpstr>
      <vt:lpstr>Friday</vt:lpstr>
      <vt:lpstr>PowerPoint Presentation</vt:lpstr>
      <vt:lpstr>PowerPoint Presentation</vt:lpstr>
      <vt:lpstr>Week #1 Words</vt:lpstr>
      <vt:lpstr>Week #1 Pretest</vt:lpstr>
      <vt:lpstr>Predominant</vt:lpstr>
      <vt:lpstr>Presume</vt:lpstr>
      <vt:lpstr>Previous</vt:lpstr>
      <vt:lpstr>Primary</vt:lpstr>
      <vt:lpstr>Process</vt:lpstr>
      <vt:lpstr>PowerPoint Presentation</vt:lpstr>
      <vt:lpstr>Week #2 Words</vt:lpstr>
      <vt:lpstr>Week #2 Pretest</vt:lpstr>
      <vt:lpstr>Qualitative</vt:lpstr>
      <vt:lpstr>Quantitative</vt:lpstr>
      <vt:lpstr>Reinforce</vt:lpstr>
      <vt:lpstr>Relevant</vt:lpstr>
      <vt:lpstr>Require</vt:lpstr>
      <vt:lpstr>PowerPoint Presentation</vt:lpstr>
      <vt:lpstr>Week #3 Words</vt:lpstr>
      <vt:lpstr>Week #3 Pretest</vt:lpstr>
      <vt:lpstr>Research</vt:lpstr>
      <vt:lpstr>Resource</vt:lpstr>
      <vt:lpstr>Respond</vt:lpstr>
      <vt:lpstr>Rigid</vt:lpstr>
      <vt:lpstr>Significant</vt:lpstr>
      <vt:lpstr>PowerPoint Presentation</vt:lpstr>
      <vt:lpstr>Week #4 Words</vt:lpstr>
      <vt:lpstr>Week #4 Pretest</vt:lpstr>
      <vt:lpstr>Similar</vt:lpstr>
      <vt:lpstr>Source</vt:lpstr>
      <vt:lpstr>Specific</vt:lpstr>
      <vt:lpstr>Structure</vt:lpstr>
      <vt:lpstr>Survey</vt:lpstr>
      <vt:lpstr>PowerPoint Presentation</vt:lpstr>
      <vt:lpstr>Week #5 Words</vt:lpstr>
      <vt:lpstr>Week #5 Pretest</vt:lpstr>
      <vt:lpstr>Text</vt:lpstr>
      <vt:lpstr>Theory</vt:lpstr>
      <vt:lpstr>Unify</vt:lpstr>
      <vt:lpstr>Utilize</vt:lpstr>
      <vt:lpstr>Vary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Schneider</dc:creator>
  <cp:lastModifiedBy>Christina Schneider</cp:lastModifiedBy>
  <cp:revision>61</cp:revision>
  <dcterms:created xsi:type="dcterms:W3CDTF">2020-08-22T21:23:51Z</dcterms:created>
  <dcterms:modified xsi:type="dcterms:W3CDTF">2020-09-19T03:31:35Z</dcterms:modified>
</cp:coreProperties>
</file>